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57" r:id="rId4"/>
    <p:sldId id="260" r:id="rId5"/>
    <p:sldId id="265" r:id="rId6"/>
    <p:sldId id="266" r:id="rId7"/>
    <p:sldId id="267" r:id="rId8"/>
    <p:sldId id="269" r:id="rId9"/>
    <p:sldId id="272" r:id="rId10"/>
    <p:sldId id="264" r:id="rId11"/>
    <p:sldId id="273" r:id="rId12"/>
    <p:sldId id="280" r:id="rId13"/>
    <p:sldId id="275" r:id="rId14"/>
    <p:sldId id="282" r:id="rId15"/>
    <p:sldId id="277" r:id="rId16"/>
    <p:sldId id="278" r:id="rId17"/>
    <p:sldId id="279" r:id="rId18"/>
    <p:sldId id="284" r:id="rId1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6"/>
    <p:restoredTop sz="94690"/>
  </p:normalViewPr>
  <p:slideViewPr>
    <p:cSldViewPr snapToGrid="0">
      <p:cViewPr varScale="1">
        <p:scale>
          <a:sx n="111" d="100"/>
          <a:sy n="111" d="100"/>
        </p:scale>
        <p:origin x="5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5F2E5-AC19-FDD9-AFD6-041224D6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824619-79BF-4DA5-08CD-E3B5D0A5A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63BE00-628B-8CC9-57F4-881C7C92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FF96-96A7-2348-95A7-608B500009A6}" type="datetimeFigureOut">
              <a:rPr lang="es-CL" smtClean="0"/>
              <a:t>18-01-24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3C2C54-C0D2-3B73-228B-BD88C3EEA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A56819-7702-C622-FCF5-D17008A1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9AC51-5EBA-3A46-834E-7F0B6ED12EE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577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345B6-56B1-C610-228B-C2A011AF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AE6DE7F-2DA4-4D3E-F823-27576CCB0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4CDAA9-CC2F-7E65-C614-41DB605B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FF96-96A7-2348-95A7-608B500009A6}" type="datetimeFigureOut">
              <a:rPr lang="es-CL" smtClean="0"/>
              <a:t>18-01-24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4E555C-0CF8-E4CC-C8FC-4BBAEE05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82DF9F-F34A-E83A-22B9-489DAC1D7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9AC51-5EBA-3A46-834E-7F0B6ED12EE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0735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5FBE23-E607-CD22-F91D-D3FEC037D0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7FB6C3A-84AA-344D-C389-60F5D3C65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61FCED-AA06-4E66-6B78-4398B59E8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FF96-96A7-2348-95A7-608B500009A6}" type="datetimeFigureOut">
              <a:rPr lang="es-CL" smtClean="0"/>
              <a:t>18-01-24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27015C-28A4-1A76-1862-B78256E04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D071D2-38EA-9D1B-7232-F02CAD07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9AC51-5EBA-3A46-834E-7F0B6ED12EE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9537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C7428-F3B2-204B-0D12-C8649BEE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DC1B78-A32A-D7E4-DC29-4CB4C909C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B664F9-3B93-5E3A-EBD8-C87AB61C6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FF96-96A7-2348-95A7-608B500009A6}" type="datetimeFigureOut">
              <a:rPr lang="es-CL" smtClean="0"/>
              <a:t>18-01-24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D67BD1-626D-E360-FFB6-53BC3334C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E26BAB-6B92-004C-D874-30C224B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9AC51-5EBA-3A46-834E-7F0B6ED12EE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47097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AB9E4-3E20-F266-2675-AB376122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CD3545-623B-D8DE-FF31-4724F6DAE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07352F-510A-4F11-4DDE-9114CD12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FF96-96A7-2348-95A7-608B500009A6}" type="datetimeFigureOut">
              <a:rPr lang="es-CL" smtClean="0"/>
              <a:t>18-01-24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D20A75-4192-2558-0E75-A6968B86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8A3505-93F6-ABAF-A5CB-E2CE2BA5B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9AC51-5EBA-3A46-834E-7F0B6ED12EE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745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F4EB5-600A-BD68-7FC6-9F70839B7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CD33ED-9876-69F5-0049-6FA354F9F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57364E8-3BE5-5765-CF00-0179A118B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FE9C8B-5DAA-5F1F-4CFA-68CB2FAEA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FF96-96A7-2348-95A7-608B500009A6}" type="datetimeFigureOut">
              <a:rPr lang="es-CL" smtClean="0"/>
              <a:t>18-01-24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2D690A-2A9D-385D-53D5-448EB6BD3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D47E9D-11D9-338E-AB15-C688A404D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9AC51-5EBA-3A46-834E-7F0B6ED12EE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40647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D9679-BAA2-407A-4972-803F9411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355A62-6F18-E16C-9DF7-63C5111B5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20BD66D-C5B9-63B5-0E8A-62A73140B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B7E32ED-4451-9653-DA6B-2E22FE2215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2D31780-0E6D-81E3-25F2-B62EE74B4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9734B41-527A-BB09-E680-AAE093AEB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FF96-96A7-2348-95A7-608B500009A6}" type="datetimeFigureOut">
              <a:rPr lang="es-CL" smtClean="0"/>
              <a:t>18-01-24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271A283-FE4D-C13B-2C77-EDFE80954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D102AB6-B054-A4D3-D263-9DFD103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9AC51-5EBA-3A46-834E-7F0B6ED12EE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03065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54C472-596A-8405-7C9C-2500A026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C826C38-217B-0372-C20E-4ACB8A855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FF96-96A7-2348-95A7-608B500009A6}" type="datetimeFigureOut">
              <a:rPr lang="es-CL" smtClean="0"/>
              <a:t>18-01-24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94CD91-35AA-3882-69FE-51C9CC62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140AB5-5B43-82F1-0775-9F56B4A5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9AC51-5EBA-3A46-834E-7F0B6ED12EE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84262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9F8BDD4-C05E-ED36-F4E6-C9526A4D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FF96-96A7-2348-95A7-608B500009A6}" type="datetimeFigureOut">
              <a:rPr lang="es-CL" smtClean="0"/>
              <a:t>18-01-24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48BBED-FEFA-E6AB-68A5-33043A61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2B94EB-7D62-5ED7-ED4A-03A46F87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9AC51-5EBA-3A46-834E-7F0B6ED12EE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461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6EC5EA-B4DC-5BDD-8035-EA239FFE9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ED36F0-38C9-31CE-6CC7-2F97DD32D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0A0CBE8-2C5C-9884-6CD5-B2EDF6AFD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87E5EC-D276-FB32-2457-FFFA78DCC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FF96-96A7-2348-95A7-608B500009A6}" type="datetimeFigureOut">
              <a:rPr lang="es-CL" smtClean="0"/>
              <a:t>18-01-24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DB84C1-F985-81AE-394A-50A76B03C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58D8FA-47D6-B0F4-E975-CDDAB0A59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9AC51-5EBA-3A46-834E-7F0B6ED12EE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976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7E2D0-FA26-16CA-664E-0506CD49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AF54323-9C0D-262A-862A-CF5BAEF66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25923F-0EFE-B88B-F0DB-45ED01FA3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9990DE-366F-BE0B-50D7-354060C1E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FF96-96A7-2348-95A7-608B500009A6}" type="datetimeFigureOut">
              <a:rPr lang="es-CL" smtClean="0"/>
              <a:t>18-01-24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7009E7-918D-8B49-D772-F648D3906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2F1E37-434D-B082-B967-87AB22978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9AC51-5EBA-3A46-834E-7F0B6ED12EE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7035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9FEFE4-E661-BF50-2AD4-FEEFC7127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2B18F5-1B90-05D3-651A-30A8BC599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4F18BF-5618-BAF4-BBEE-05891A39B5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FF96-96A7-2348-95A7-608B500009A6}" type="datetimeFigureOut">
              <a:rPr lang="es-CL" smtClean="0"/>
              <a:t>18-01-24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D906D7-3720-98AA-4F6C-F2D0068D8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2BE8FA-E9D4-2450-3E19-894C2014FC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9AC51-5EBA-3A46-834E-7F0B6ED12EE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1359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y.geocompx.org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deocuc-ocuc.hub.arcgis.com/search?collection=Dataset" TargetMode="External"/><Relationship Id="rId4" Type="http://schemas.openxmlformats.org/officeDocument/2006/relationships/hyperlink" Target="https://www.youtube.com/@giswq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katiejolly.io/rnorth-1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katiejolly.io/rnorth-19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783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906307B9-0E56-F0E9-D058-7F17DE462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67347"/>
            <a:ext cx="6595512" cy="447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EF0018F-D0FA-EC4A-87DC-DCDCA99B319A}"/>
              </a:ext>
            </a:extLst>
          </p:cNvPr>
          <p:cNvSpPr txBox="1"/>
          <p:nvPr/>
        </p:nvSpPr>
        <p:spPr>
          <a:xfrm>
            <a:off x="8235563" y="2373065"/>
            <a:ext cx="3524491" cy="2882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s-CL" sz="2800" b="0" i="0" u="none" strike="noStrike" dirty="0">
                <a:solidFill>
                  <a:srgbClr val="595959"/>
                </a:solidFill>
                <a:effectLst/>
                <a:latin typeface="Source Code Pro" panose="020B0509030403020204" pitchFamily="49" charset="0"/>
              </a:rPr>
              <a:t>DEFORMACIONES</a:t>
            </a:r>
            <a:endParaRPr lang="es-CL" sz="2800" dirty="0">
              <a:effectLst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L" sz="2800" b="0" i="0" u="none" strike="noStrike" dirty="0">
                <a:solidFill>
                  <a:srgbClr val="595959"/>
                </a:solidFill>
                <a:effectLst/>
                <a:latin typeface="Source Code Pro" panose="020B0509030403020204" pitchFamily="49" charset="0"/>
              </a:rPr>
              <a:t>Área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L" sz="2800" b="0" i="0" u="none" strike="noStrike" dirty="0">
                <a:solidFill>
                  <a:srgbClr val="595959"/>
                </a:solidFill>
                <a:effectLst/>
                <a:latin typeface="Source Code Pro" panose="020B0509030403020204" pitchFamily="49" charset="0"/>
              </a:rPr>
              <a:t>Angulo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L" sz="2800" b="0" i="0" u="none" strike="noStrike" dirty="0">
                <a:solidFill>
                  <a:srgbClr val="595959"/>
                </a:solidFill>
                <a:effectLst/>
                <a:latin typeface="Source Code Pro" panose="020B0509030403020204" pitchFamily="49" charset="0"/>
              </a:rPr>
              <a:t>Forma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L" sz="2800" b="0" i="0" u="none" strike="noStrike" dirty="0">
                <a:solidFill>
                  <a:srgbClr val="595959"/>
                </a:solidFill>
                <a:effectLst/>
                <a:latin typeface="Source Code Pro" panose="020B0509030403020204" pitchFamily="49" charset="0"/>
              </a:rPr>
              <a:t>Distancia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2800" b="0" i="0" u="none" strike="noStrike" dirty="0">
                <a:solidFill>
                  <a:srgbClr val="595959"/>
                </a:solidFill>
                <a:effectLst/>
                <a:latin typeface="Source Code Pro" panose="020B0509030403020204" pitchFamily="49" charset="0"/>
              </a:rPr>
              <a:t>Dirección</a:t>
            </a:r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6DB2332D-26FE-F11B-4968-73119F1C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4618"/>
            <a:ext cx="10515600" cy="1325563"/>
          </a:xfrm>
        </p:spPr>
        <p:txBody>
          <a:bodyPr/>
          <a:lstStyle/>
          <a:p>
            <a:r>
              <a:rPr lang="es-CL" dirty="0"/>
              <a:t>PROYECTADAS</a:t>
            </a:r>
          </a:p>
        </p:txBody>
      </p:sp>
    </p:spTree>
    <p:extLst>
      <p:ext uri="{BB962C8B-B14F-4D97-AF65-F5344CB8AC3E}">
        <p14:creationId xmlns:p14="http://schemas.microsoft.com/office/powerpoint/2010/main" val="181439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BBD5697-754F-4499-6484-022EBC827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4618"/>
            <a:ext cx="10515600" cy="1325563"/>
          </a:xfrm>
        </p:spPr>
        <p:txBody>
          <a:bodyPr/>
          <a:lstStyle/>
          <a:p>
            <a:r>
              <a:rPr lang="es-CL" dirty="0"/>
              <a:t>EPSG</a:t>
            </a:r>
          </a:p>
        </p:txBody>
      </p:sp>
      <p:pic>
        <p:nvPicPr>
          <p:cNvPr id="20486" name="Picture 6">
            <a:extLst>
              <a:ext uri="{FF2B5EF4-FFF2-40B4-BE49-F238E27FC236}">
                <a16:creationId xmlns:a16="http://schemas.microsoft.com/office/drawing/2014/main" id="{5DEEF708-BE27-7D7F-2E7B-19576268CC5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90" y="1921813"/>
            <a:ext cx="4050818" cy="303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66B8A905-7A1C-420A-907E-9722F28AA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895" y="3429000"/>
            <a:ext cx="3223410" cy="325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3B710EA6-5A2F-E6C2-409D-3A2351658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0600"/>
            <a:ext cx="6096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17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8E7D6F0-7F6C-DF22-8ECA-E7C85AF2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Paquetes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D4FEE271-D638-6788-0F1D-B09020CA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4589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BBD5697-754F-4499-6484-022EBC827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4618"/>
            <a:ext cx="10515600" cy="1325563"/>
          </a:xfrm>
        </p:spPr>
        <p:txBody>
          <a:bodyPr/>
          <a:lstStyle/>
          <a:p>
            <a:r>
              <a:rPr lang="es-CL" dirty="0"/>
              <a:t>VECTORES: </a:t>
            </a:r>
            <a:r>
              <a:rPr lang="es-CL" b="1" dirty="0" err="1">
                <a:solidFill>
                  <a:schemeClr val="accent5">
                    <a:lumMod val="50000"/>
                  </a:schemeClr>
                </a:solidFill>
              </a:rPr>
              <a:t>geopandas</a:t>
            </a:r>
            <a:endParaRPr lang="es-CL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88A7E2B0-5592-380D-318D-1FBC2B74C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55118"/>
            <a:ext cx="5181600" cy="4351338"/>
          </a:xfrm>
        </p:spPr>
        <p:txBody>
          <a:bodyPr>
            <a:normAutofit/>
          </a:bodyPr>
          <a:lstStyle/>
          <a:p>
            <a:pPr marL="0" indent="0" fontAlgn="base">
              <a:spcBef>
                <a:spcPts val="0"/>
              </a:spcBef>
              <a:buNone/>
            </a:pPr>
            <a:r>
              <a:rPr lang="es-CL" sz="2800" b="0" i="0" u="none" strike="noStrike" dirty="0" err="1">
                <a:solidFill>
                  <a:srgbClr val="424242"/>
                </a:solidFill>
                <a:effectLst/>
                <a:latin typeface="Source Code Pro" panose="020F0502020204030204" pitchFamily="34" charset="0"/>
              </a:rPr>
              <a:t>GeoPandas</a:t>
            </a: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F0502020204030204" pitchFamily="34" charset="0"/>
              </a:rPr>
              <a:t>, amplía la librería de ciencia de datos </a:t>
            </a:r>
            <a:r>
              <a:rPr lang="es-CL" sz="28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Source Code Pro" panose="020F0502020204030204" pitchFamily="34" charset="0"/>
              </a:rPr>
              <a:t>pandas</a:t>
            </a: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F0502020204030204" pitchFamily="34" charset="0"/>
              </a:rPr>
              <a:t> añadiendo soporte para datos geoespaciales.</a:t>
            </a:r>
          </a:p>
          <a:p>
            <a:pPr marL="0" indent="0" fontAlgn="base">
              <a:spcBef>
                <a:spcPts val="0"/>
              </a:spcBef>
              <a:buNone/>
            </a:pPr>
            <a:endParaRPr lang="es-CL" dirty="0">
              <a:solidFill>
                <a:srgbClr val="424242"/>
              </a:solidFill>
              <a:latin typeface="Source Code Pro" panose="020F0502020204030204" pitchFamily="34" charset="0"/>
            </a:endParaRPr>
          </a:p>
          <a:p>
            <a:pPr marL="0" indent="0" fontAlgn="base">
              <a:spcBef>
                <a:spcPts val="0"/>
              </a:spcBef>
              <a:buNone/>
            </a:pP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F0502020204030204" pitchFamily="34" charset="0"/>
              </a:rPr>
              <a:t>Depende del paquete </a:t>
            </a:r>
            <a:r>
              <a:rPr lang="es-CL" sz="2800" b="0" i="0" u="none" strike="noStrike" dirty="0" err="1">
                <a:solidFill>
                  <a:schemeClr val="accent5">
                    <a:lumMod val="50000"/>
                  </a:schemeClr>
                </a:solidFill>
                <a:effectLst/>
                <a:latin typeface="Source Code Pro" panose="020F0502020204030204" pitchFamily="34" charset="0"/>
              </a:rPr>
              <a:t>shapely</a:t>
            </a:r>
            <a:r>
              <a:rPr lang="es-CL" sz="2800" b="0" i="0" u="none" strike="noStrike" dirty="0">
                <a:effectLst/>
                <a:latin typeface="Source Code Pro" panose="020F0502020204030204" pitchFamily="34" charset="0"/>
              </a:rPr>
              <a:t> </a:t>
            </a:r>
            <a:r>
              <a:rPr lang="es-CL" dirty="0">
                <a:solidFill>
                  <a:srgbClr val="424242"/>
                </a:solidFill>
                <a:latin typeface="Source Code Pro" panose="020F0502020204030204" pitchFamily="34" charset="0"/>
              </a:rPr>
              <a:t>que implementa la lógica de “simple </a:t>
            </a:r>
            <a:r>
              <a:rPr lang="es-CL" dirty="0" err="1">
                <a:solidFill>
                  <a:srgbClr val="424242"/>
                </a:solidFill>
                <a:latin typeface="Source Code Pro" panose="020F0502020204030204" pitchFamily="34" charset="0"/>
              </a:rPr>
              <a:t>features</a:t>
            </a:r>
            <a:r>
              <a:rPr lang="es-CL" dirty="0">
                <a:solidFill>
                  <a:srgbClr val="424242"/>
                </a:solidFill>
                <a:latin typeface="Source Code Pro" panose="020F0502020204030204" pitchFamily="34" charset="0"/>
              </a:rPr>
              <a:t>”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482A84-C471-C269-6318-CB13B254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2255118"/>
            <a:ext cx="5550995" cy="29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9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E91232-9CA3-8A10-63BD-49172A795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31241FA-C8DC-F637-310C-F2D3C3D34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4618"/>
            <a:ext cx="10515600" cy="1325563"/>
          </a:xfrm>
        </p:spPr>
        <p:txBody>
          <a:bodyPr/>
          <a:lstStyle/>
          <a:p>
            <a:r>
              <a:rPr lang="es-CL" dirty="0"/>
              <a:t>RÁSTER: </a:t>
            </a:r>
            <a:r>
              <a:rPr lang="es-CL" b="1" dirty="0" err="1">
                <a:solidFill>
                  <a:schemeClr val="accent5">
                    <a:lumMod val="50000"/>
                  </a:schemeClr>
                </a:solidFill>
              </a:rPr>
              <a:t>rasterio</a:t>
            </a:r>
            <a:r>
              <a:rPr lang="es-CL" b="1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es-CL" b="1" dirty="0" err="1">
                <a:solidFill>
                  <a:schemeClr val="accent5">
                    <a:lumMod val="50000"/>
                  </a:schemeClr>
                </a:solidFill>
              </a:rPr>
              <a:t>xarray</a:t>
            </a:r>
            <a:r>
              <a:rPr lang="es-CL" b="1" dirty="0">
                <a:solidFill>
                  <a:schemeClr val="accent5">
                    <a:lumMod val="50000"/>
                  </a:schemeClr>
                </a:solidFill>
              </a:rPr>
              <a:t>/…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BD5E802-0E80-32CD-E4CA-4D83D28F4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55118"/>
            <a:ext cx="5181600" cy="4351338"/>
          </a:xfrm>
        </p:spPr>
        <p:txBody>
          <a:bodyPr>
            <a:normAutofit/>
          </a:bodyPr>
          <a:lstStyle/>
          <a:p>
            <a:pPr marL="0" indent="0" fontAlgn="base">
              <a:spcBef>
                <a:spcPts val="0"/>
              </a:spcBef>
              <a:buNone/>
            </a:pP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F0502020204030204" pitchFamily="34" charset="0"/>
              </a:rPr>
              <a:t>A diferencia de los vectores en donde </a:t>
            </a:r>
            <a:r>
              <a:rPr lang="es-CL" sz="2800" b="0" i="0" u="none" strike="noStrike" dirty="0" err="1">
                <a:solidFill>
                  <a:srgbClr val="424242"/>
                </a:solidFill>
                <a:effectLst/>
                <a:latin typeface="Source Code Pro" panose="020F0502020204030204" pitchFamily="34" charset="0"/>
              </a:rPr>
              <a:t>geopandas</a:t>
            </a: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F0502020204030204" pitchFamily="34" charset="0"/>
              </a:rPr>
              <a:t> es la librería más comúnmente usada, para </a:t>
            </a:r>
            <a:r>
              <a:rPr lang="es-CL" sz="2800" b="0" i="0" u="none" strike="noStrike" dirty="0" err="1">
                <a:solidFill>
                  <a:srgbClr val="424242"/>
                </a:solidFill>
                <a:effectLst/>
                <a:latin typeface="Source Code Pro" panose="020F0502020204030204" pitchFamily="34" charset="0"/>
              </a:rPr>
              <a:t>rásters</a:t>
            </a: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F0502020204030204" pitchFamily="34" charset="0"/>
              </a:rPr>
              <a:t> existen varias.</a:t>
            </a:r>
          </a:p>
          <a:p>
            <a:pPr marL="0" indent="0" fontAlgn="base">
              <a:spcBef>
                <a:spcPts val="0"/>
              </a:spcBef>
              <a:buNone/>
            </a:pPr>
            <a:endParaRPr lang="es-CL" dirty="0">
              <a:solidFill>
                <a:srgbClr val="424242"/>
              </a:solidFill>
              <a:latin typeface="Source Code Pro" panose="020F0502020204030204" pitchFamily="34" charset="0"/>
            </a:endParaRPr>
          </a:p>
          <a:p>
            <a:pPr marL="0" indent="0" fontAlgn="base">
              <a:spcBef>
                <a:spcPts val="0"/>
              </a:spcBef>
              <a:buNone/>
            </a:pPr>
            <a:r>
              <a:rPr lang="es-CL" dirty="0">
                <a:solidFill>
                  <a:srgbClr val="424242"/>
                </a:solidFill>
                <a:latin typeface="Source Code Pro" panose="020F0502020204030204" pitchFamily="34" charset="0"/>
              </a:rPr>
              <a:t>Las principales son </a:t>
            </a:r>
            <a:r>
              <a:rPr lang="es-CL" dirty="0" err="1">
                <a:solidFill>
                  <a:srgbClr val="424242"/>
                </a:solidFill>
                <a:latin typeface="Source Code Pro" panose="020F0502020204030204" pitchFamily="34" charset="0"/>
              </a:rPr>
              <a:t>rasterio</a:t>
            </a:r>
            <a:r>
              <a:rPr lang="es-CL" dirty="0">
                <a:solidFill>
                  <a:srgbClr val="424242"/>
                </a:solidFill>
                <a:latin typeface="Source Code Pro" panose="020F0502020204030204" pitchFamily="34" charset="0"/>
              </a:rPr>
              <a:t> y </a:t>
            </a:r>
            <a:r>
              <a:rPr lang="es-CL" dirty="0" err="1">
                <a:solidFill>
                  <a:srgbClr val="424242"/>
                </a:solidFill>
                <a:latin typeface="Source Code Pro" panose="020F0502020204030204" pitchFamily="34" charset="0"/>
              </a:rPr>
              <a:t>xarray</a:t>
            </a:r>
            <a:r>
              <a:rPr lang="es-CL" dirty="0">
                <a:solidFill>
                  <a:srgbClr val="424242"/>
                </a:solidFill>
                <a:latin typeface="Source Code Pro" panose="020F0502020204030204" pitchFamily="34" charset="0"/>
              </a:rPr>
              <a:t>.</a:t>
            </a:r>
          </a:p>
        </p:txBody>
      </p:sp>
      <p:pic>
        <p:nvPicPr>
          <p:cNvPr id="1026" name="Picture 2" descr="Xarray joins NumFOCUS Sponsored Projects - NumFOCUS">
            <a:extLst>
              <a:ext uri="{FF2B5EF4-FFF2-40B4-BE49-F238E27FC236}">
                <a16:creationId xmlns:a16="http://schemas.microsoft.com/office/drawing/2014/main" id="{BD45ECD6-643E-76BE-92C7-222D88073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940" y="1457399"/>
            <a:ext cx="24638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rasterio/rasterio: Rasterio reads and writes geospatial raster  datasets">
            <a:extLst>
              <a:ext uri="{FF2B5EF4-FFF2-40B4-BE49-F238E27FC236}">
                <a16:creationId xmlns:a16="http://schemas.microsoft.com/office/drawing/2014/main" id="{F5BCB1B1-080D-C28C-7C3C-68CC1EEC5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938" y="4120515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487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8E7D6F0-7F6C-DF22-8ECA-E7C85AF2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¿Por qué programar?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D4FEE271-D638-6788-0F1D-B09020CA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8408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88A7E2B0-5592-380D-318D-1FBC2B74C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3782"/>
            <a:ext cx="10515600" cy="5442674"/>
          </a:xfrm>
        </p:spPr>
        <p:txBody>
          <a:bodyPr>
            <a:normAutofit/>
          </a:bodyPr>
          <a:lstStyle/>
          <a:p>
            <a:pPr fontAlgn="base">
              <a:spcBef>
                <a:spcPts val="0"/>
              </a:spcBef>
            </a:pP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F0502020204030204" pitchFamily="34" charset="0"/>
              </a:rPr>
              <a:t>Escribir el proceso con código permite realizar análisis reproducibles y replicables</a:t>
            </a:r>
          </a:p>
          <a:p>
            <a:pPr marL="0" indent="0" fontAlgn="base">
              <a:spcBef>
                <a:spcPts val="0"/>
              </a:spcBef>
              <a:buNone/>
            </a:pPr>
            <a:endParaRPr lang="es-CL" sz="2800" b="0" i="0" u="none" strike="noStrike" dirty="0">
              <a:solidFill>
                <a:srgbClr val="424242"/>
              </a:solidFill>
              <a:effectLst/>
              <a:latin typeface="Source Code Pro" panose="020F0502020204030204" pitchFamily="34" charset="0"/>
            </a:endParaRPr>
          </a:p>
          <a:p>
            <a:pPr fontAlgn="base">
              <a:spcBef>
                <a:spcPts val="0"/>
              </a:spcBef>
            </a:pPr>
            <a:r>
              <a:rPr lang="es-CL" dirty="0">
                <a:solidFill>
                  <a:srgbClr val="424242"/>
                </a:solidFill>
                <a:latin typeface="Source Code Pro" panose="020F0502020204030204" pitchFamily="34" charset="0"/>
              </a:rPr>
              <a:t>Los lenguajes de programación permiten mayor flexibilidad y escalabilidad</a:t>
            </a:r>
          </a:p>
          <a:p>
            <a:pPr marL="0" indent="0" fontAlgn="base">
              <a:spcBef>
                <a:spcPts val="0"/>
              </a:spcBef>
              <a:buNone/>
            </a:pPr>
            <a:endParaRPr lang="es-CL" dirty="0">
              <a:solidFill>
                <a:srgbClr val="424242"/>
              </a:solidFill>
              <a:latin typeface="Source Code Pro" panose="020F0502020204030204" pitchFamily="34" charset="0"/>
            </a:endParaRPr>
          </a:p>
          <a:p>
            <a:pPr fontAlgn="base">
              <a:spcBef>
                <a:spcPts val="0"/>
              </a:spcBef>
            </a:pPr>
            <a:r>
              <a:rPr lang="es-CL" dirty="0">
                <a:solidFill>
                  <a:srgbClr val="424242"/>
                </a:solidFill>
                <a:latin typeface="Source Code Pro" panose="020F0502020204030204" pitchFamily="34" charset="0"/>
              </a:rPr>
              <a:t>Capacidad de procesamiento</a:t>
            </a:r>
          </a:p>
          <a:p>
            <a:pPr fontAlgn="base">
              <a:spcBef>
                <a:spcPts val="0"/>
              </a:spcBef>
            </a:pPr>
            <a:endParaRPr lang="es-CL" dirty="0">
              <a:solidFill>
                <a:srgbClr val="424242"/>
              </a:solidFill>
              <a:latin typeface="Source Code Pro" panose="020F0502020204030204" pitchFamily="34" charset="0"/>
            </a:endParaRPr>
          </a:p>
          <a:p>
            <a:pPr fontAlgn="base">
              <a:spcBef>
                <a:spcPts val="0"/>
              </a:spcBef>
            </a:pPr>
            <a:r>
              <a:rPr lang="es-CL" dirty="0">
                <a:solidFill>
                  <a:srgbClr val="424242"/>
                </a:solidFill>
                <a:latin typeface="Source Code Pro" panose="020F0502020204030204" pitchFamily="34" charset="0"/>
              </a:rPr>
              <a:t>Capacidad de análisis y uso de técnicas modernas de Ciencia de Datos</a:t>
            </a:r>
          </a:p>
        </p:txBody>
      </p:sp>
    </p:spTree>
    <p:extLst>
      <p:ext uri="{BB962C8B-B14F-4D97-AF65-F5344CB8AC3E}">
        <p14:creationId xmlns:p14="http://schemas.microsoft.com/office/powerpoint/2010/main" val="1639396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8E7D6F0-7F6C-DF22-8ECA-E7C85AF2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Vamos!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D4FEE271-D638-6788-0F1D-B09020CA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E69D776-93F2-4BE2-8502-004CEE8E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490" y="1395341"/>
            <a:ext cx="2590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Working with Google Colab for Python and Machine Learning: A Comprehensive  Guide">
            <a:extLst>
              <a:ext uri="{FF2B5EF4-FFF2-40B4-BE49-F238E27FC236}">
                <a16:creationId xmlns:a16="http://schemas.microsoft.com/office/drawing/2014/main" id="{F7248DE8-5C44-2D38-9737-2B2250D70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090" y="4399756"/>
            <a:ext cx="43688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18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0CB10E-4719-8138-B374-D1E273E3B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B716-3E77-5E91-A9E5-FDE63BE36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s-CL" dirty="0"/>
              <a:t>Enlaces de Interés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F4678CC-7737-5CEB-A3B5-5E45091BB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spcBef>
                <a:spcPts val="0"/>
              </a:spcBef>
            </a:pPr>
            <a:r>
              <a:rPr lang="es-CL" dirty="0">
                <a:solidFill>
                  <a:srgbClr val="424242"/>
                </a:solidFill>
                <a:latin typeface="Source Code Pro" panose="020F0502020204030204" pitchFamily="34" charset="0"/>
              </a:rPr>
              <a:t>Libro “</a:t>
            </a:r>
            <a:r>
              <a:rPr lang="es-CL" dirty="0" err="1">
                <a:solidFill>
                  <a:srgbClr val="424242"/>
                </a:solidFill>
                <a:latin typeface="Source Code Pro" panose="020F0502020204030204" pitchFamily="34" charset="0"/>
              </a:rPr>
              <a:t>Geocomputation</a:t>
            </a:r>
            <a:r>
              <a:rPr lang="es-CL" dirty="0">
                <a:solidFill>
                  <a:srgbClr val="424242"/>
                </a:solidFill>
                <a:latin typeface="Source Code Pro" panose="020F0502020204030204" pitchFamily="34" charset="0"/>
              </a:rPr>
              <a:t> </a:t>
            </a:r>
            <a:r>
              <a:rPr lang="es-CL" dirty="0" err="1">
                <a:solidFill>
                  <a:srgbClr val="424242"/>
                </a:solidFill>
                <a:latin typeface="Source Code Pro" panose="020F0502020204030204" pitchFamily="34" charset="0"/>
              </a:rPr>
              <a:t>with</a:t>
            </a:r>
            <a:r>
              <a:rPr lang="es-CL" dirty="0">
                <a:solidFill>
                  <a:srgbClr val="424242"/>
                </a:solidFill>
                <a:latin typeface="Source Code Pro" panose="020F0502020204030204" pitchFamily="34" charset="0"/>
              </a:rPr>
              <a:t> Python” (</a:t>
            </a:r>
            <a:r>
              <a:rPr lang="es-CL" dirty="0">
                <a:solidFill>
                  <a:srgbClr val="424242"/>
                </a:solidFill>
                <a:latin typeface="Source Code Pro" panose="020F0502020204030204" pitchFamily="34" charset="0"/>
                <a:hlinkClick r:id="rId3"/>
              </a:rPr>
              <a:t>https://py.geocompx.org/</a:t>
            </a:r>
            <a:r>
              <a:rPr lang="es-CL" dirty="0">
                <a:solidFill>
                  <a:srgbClr val="424242"/>
                </a:solidFill>
                <a:latin typeface="Source Code Pro" panose="020F0502020204030204" pitchFamily="34" charset="0"/>
              </a:rPr>
              <a:t>)</a:t>
            </a:r>
          </a:p>
          <a:p>
            <a:pPr marL="0" indent="0" fontAlgn="base">
              <a:spcBef>
                <a:spcPts val="0"/>
              </a:spcBef>
              <a:buNone/>
            </a:pPr>
            <a:endParaRPr lang="es-CL" dirty="0">
              <a:solidFill>
                <a:srgbClr val="424242"/>
              </a:solidFill>
              <a:latin typeface="Source Code Pro" panose="020F0502020204030204" pitchFamily="34" charset="0"/>
            </a:endParaRPr>
          </a:p>
          <a:p>
            <a:pPr fontAlgn="base">
              <a:spcBef>
                <a:spcPts val="0"/>
              </a:spcBef>
            </a:pPr>
            <a:r>
              <a:rPr lang="es-CL" dirty="0">
                <a:solidFill>
                  <a:srgbClr val="424242"/>
                </a:solidFill>
                <a:latin typeface="Source Code Pro" panose="020F0502020204030204" pitchFamily="34" charset="0"/>
              </a:rPr>
              <a:t>Canal de </a:t>
            </a:r>
            <a:r>
              <a:rPr lang="es-CL" dirty="0" err="1">
                <a:solidFill>
                  <a:srgbClr val="424242"/>
                </a:solidFill>
                <a:latin typeface="Source Code Pro" panose="020F0502020204030204" pitchFamily="34" charset="0"/>
              </a:rPr>
              <a:t>Qiusheng</a:t>
            </a:r>
            <a:r>
              <a:rPr lang="es-CL" dirty="0">
                <a:solidFill>
                  <a:srgbClr val="424242"/>
                </a:solidFill>
                <a:latin typeface="Source Code Pro" panose="020F0502020204030204" pitchFamily="34" charset="0"/>
              </a:rPr>
              <a:t> Wu (</a:t>
            </a:r>
            <a:r>
              <a:rPr lang="es-CL" dirty="0">
                <a:solidFill>
                  <a:srgbClr val="424242"/>
                </a:solidFill>
                <a:latin typeface="Source Code Pro" panose="020F0502020204030204" pitchFamily="34" charset="0"/>
                <a:hlinkClick r:id="rId4"/>
              </a:rPr>
              <a:t>https://www.youtube.com/@giswqs</a:t>
            </a:r>
            <a:r>
              <a:rPr lang="es-CL" dirty="0">
                <a:solidFill>
                  <a:srgbClr val="424242"/>
                </a:solidFill>
                <a:latin typeface="Source Code Pro" panose="020F0502020204030204" pitchFamily="34" charset="0"/>
              </a:rPr>
              <a:t>)</a:t>
            </a:r>
          </a:p>
          <a:p>
            <a:pPr marL="0" indent="0" fontAlgn="base">
              <a:spcBef>
                <a:spcPts val="0"/>
              </a:spcBef>
              <a:buNone/>
            </a:pPr>
            <a:endParaRPr lang="es-CL" dirty="0">
              <a:solidFill>
                <a:srgbClr val="424242"/>
              </a:solidFill>
              <a:latin typeface="Source Code Pro" panose="020F0502020204030204" pitchFamily="34" charset="0"/>
            </a:endParaRPr>
          </a:p>
          <a:p>
            <a:pPr fontAlgn="base">
              <a:spcBef>
                <a:spcPts val="0"/>
              </a:spcBef>
            </a:pPr>
            <a:r>
              <a:rPr lang="es-CL" dirty="0">
                <a:solidFill>
                  <a:srgbClr val="424242"/>
                </a:solidFill>
                <a:latin typeface="Source Code Pro" panose="020F0502020204030204" pitchFamily="34" charset="0"/>
              </a:rPr>
              <a:t>IDE Observatorio de Ciudades UC(</a:t>
            </a:r>
            <a:r>
              <a:rPr lang="es-CL" dirty="0">
                <a:solidFill>
                  <a:srgbClr val="424242"/>
                </a:solidFill>
                <a:latin typeface="Source Code Pro" panose="020F0502020204030204" pitchFamily="34" charset="0"/>
                <a:hlinkClick r:id="rId5"/>
              </a:rPr>
              <a:t>https://ideocuc-ocuc.hub.arcgis.com/search?collection=Dataset</a:t>
            </a:r>
            <a:r>
              <a:rPr lang="es-CL" dirty="0">
                <a:solidFill>
                  <a:srgbClr val="424242"/>
                </a:solidFill>
                <a:latin typeface="Source Code Pro" panose="020F0502020204030204" pitchFamily="34" charset="0"/>
              </a:rPr>
              <a:t>)</a:t>
            </a:r>
          </a:p>
          <a:p>
            <a:pPr fontAlgn="base">
              <a:spcBef>
                <a:spcPts val="0"/>
              </a:spcBef>
            </a:pPr>
            <a:endParaRPr lang="es-CL" dirty="0">
              <a:solidFill>
                <a:srgbClr val="424242"/>
              </a:solidFill>
              <a:latin typeface="Source Code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318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C2B32-C2A6-4E53-E017-C1EA759D9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7290"/>
            <a:ext cx="9144000" cy="2387600"/>
          </a:xfrm>
        </p:spPr>
        <p:txBody>
          <a:bodyPr>
            <a:normAutofit/>
          </a:bodyPr>
          <a:lstStyle/>
          <a:p>
            <a:r>
              <a:rPr lang="es-CL" sz="4800" dirty="0">
                <a:latin typeface="Space Grotesk" pitchFamily="2" charset="77"/>
                <a:ea typeface="Tahoma" panose="020B0604030504040204" pitchFamily="34" charset="0"/>
                <a:cs typeface="Space Grotesk" pitchFamily="2" charset="77"/>
              </a:rPr>
              <a:t>Introducción al Análisis de Datos Geoespaciales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73232F-559D-ECEB-571F-735D1195D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56965"/>
            <a:ext cx="9144000" cy="1655762"/>
          </a:xfrm>
        </p:spPr>
        <p:txBody>
          <a:bodyPr>
            <a:normAutofit/>
          </a:bodyPr>
          <a:lstStyle/>
          <a:p>
            <a:r>
              <a:rPr lang="es-CL" sz="2800" dirty="0">
                <a:latin typeface="Space Grotesk Light" pitchFamily="2" charset="77"/>
                <a:cs typeface="Space Grotesk Light" pitchFamily="2" charset="77"/>
              </a:rPr>
              <a:t>Stephanie Orellana Bello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8A9560-06D6-3CB2-6ACF-061DA3F81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6" y="4432466"/>
            <a:ext cx="2021696" cy="189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-Ladies Global">
            <a:extLst>
              <a:ext uri="{FF2B5EF4-FFF2-40B4-BE49-F238E27FC236}">
                <a16:creationId xmlns:a16="http://schemas.microsoft.com/office/drawing/2014/main" id="{5009670E-25F4-4A35-1192-46CEEA96E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937" y="4456965"/>
            <a:ext cx="1872727" cy="187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475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>
            <a:extLst>
              <a:ext uri="{FF2B5EF4-FFF2-40B4-BE49-F238E27FC236}">
                <a16:creationId xmlns:a16="http://schemas.microsoft.com/office/drawing/2014/main" id="{C6D1806A-1857-8B0F-B2BE-B66224A1B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33" y="-31482"/>
            <a:ext cx="2403764" cy="326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5EA2425F-5281-B782-BEB4-FB21FEF6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237" y="265938"/>
            <a:ext cx="4257526" cy="294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6532F7A-9A4D-C935-1CE8-3E67EC68A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803" y="750849"/>
            <a:ext cx="2767426" cy="270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BCF8B44-05B7-BB13-A8F2-5466A10F2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54" y="3225238"/>
            <a:ext cx="3015915" cy="326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5363F2F-AA5B-0B45-15AF-4E37AD3DF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010" y="3936750"/>
            <a:ext cx="3864753" cy="21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EC184663-B9FB-CA91-481F-3D5C38CE8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63" y="3936750"/>
            <a:ext cx="3300845" cy="220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458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8E7D6F0-7F6C-DF22-8ECA-E7C85AF2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Tipos de datos geoespaciales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D4FEE271-D638-6788-0F1D-B09020CA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4427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CC01EC6-DAEE-B4EF-ED27-034247E9C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943" y="1661164"/>
            <a:ext cx="50800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859880E-4456-D95C-D6A4-1595854A211F}"/>
              </a:ext>
            </a:extLst>
          </p:cNvPr>
          <p:cNvSpPr txBox="1"/>
          <p:nvPr/>
        </p:nvSpPr>
        <p:spPr>
          <a:xfrm>
            <a:off x="7325898" y="5694050"/>
            <a:ext cx="1392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b="0" i="0" u="none" strike="noStrike" dirty="0">
                <a:solidFill>
                  <a:srgbClr val="00838F"/>
                </a:solidFill>
                <a:effectLst/>
                <a:latin typeface="Ubuntu" panose="020F0502020204030204" pitchFamily="34" charset="0"/>
                <a:hlinkClick r:id="rId4"/>
              </a:rPr>
              <a:t>Katie Jolly</a:t>
            </a:r>
            <a:endParaRPr lang="es-CL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BBD5697-754F-4499-6484-022EBC827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4618"/>
            <a:ext cx="10515600" cy="1325563"/>
          </a:xfrm>
        </p:spPr>
        <p:txBody>
          <a:bodyPr/>
          <a:lstStyle/>
          <a:p>
            <a:r>
              <a:rPr lang="es-CL" dirty="0"/>
              <a:t>VECTORES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88A7E2B0-5592-380D-318D-1FBC2B74C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55118"/>
            <a:ext cx="5181600" cy="4351338"/>
          </a:xfrm>
        </p:spPr>
        <p:txBody>
          <a:bodyPr>
            <a:normAutofit/>
          </a:bodyPr>
          <a:lstStyle/>
          <a:p>
            <a:pPr fontAlgn="base">
              <a:spcBef>
                <a:spcPts val="0"/>
              </a:spcBef>
            </a:pP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F0502020204030204" pitchFamily="34" charset="0"/>
              </a:rPr>
              <a:t>Mediciones de campo</a:t>
            </a:r>
          </a:p>
          <a:p>
            <a:pPr fontAlgn="base">
              <a:spcBef>
                <a:spcPts val="0"/>
              </a:spcBef>
            </a:pP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F0502020204030204" pitchFamily="34" charset="0"/>
              </a:rPr>
              <a:t>Estaciones meteorológicas</a:t>
            </a:r>
          </a:p>
          <a:p>
            <a:pPr fontAlgn="base">
              <a:spcBef>
                <a:spcPts val="0"/>
              </a:spcBef>
            </a:pP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F0502020204030204" pitchFamily="34" charset="0"/>
              </a:rPr>
              <a:t>Caminos</a:t>
            </a:r>
          </a:p>
          <a:p>
            <a:pPr fontAlgn="base">
              <a:spcBef>
                <a:spcPts val="0"/>
              </a:spcBef>
            </a:pP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F0502020204030204" pitchFamily="34" charset="0"/>
              </a:rPr>
              <a:t>Rutas GPS</a:t>
            </a:r>
          </a:p>
          <a:p>
            <a:pPr fontAlgn="base">
              <a:spcBef>
                <a:spcPts val="0"/>
              </a:spcBef>
            </a:pP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F0502020204030204" pitchFamily="34" charset="0"/>
              </a:rPr>
              <a:t>Límites administrativos</a:t>
            </a:r>
          </a:p>
          <a:p>
            <a:pPr fontAlgn="base">
              <a:spcBef>
                <a:spcPts val="0"/>
              </a:spcBef>
            </a:pP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F0502020204030204" pitchFamily="34" charset="0"/>
              </a:rPr>
              <a:t>Áreas de estudio</a:t>
            </a:r>
          </a:p>
        </p:txBody>
      </p:sp>
    </p:spTree>
    <p:extLst>
      <p:ext uri="{BB962C8B-B14F-4D97-AF65-F5344CB8AC3E}">
        <p14:creationId xmlns:p14="http://schemas.microsoft.com/office/powerpoint/2010/main" val="672284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859880E-4456-D95C-D6A4-1595854A211F}"/>
              </a:ext>
            </a:extLst>
          </p:cNvPr>
          <p:cNvSpPr txBox="1"/>
          <p:nvPr/>
        </p:nvSpPr>
        <p:spPr>
          <a:xfrm>
            <a:off x="7325898" y="5694050"/>
            <a:ext cx="1392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b="0" i="0" u="none" strike="noStrike" dirty="0">
                <a:solidFill>
                  <a:srgbClr val="00838F"/>
                </a:solidFill>
                <a:effectLst/>
                <a:latin typeface="Ubuntu" panose="020F0502020204030204" pitchFamily="34" charset="0"/>
                <a:hlinkClick r:id="rId3"/>
              </a:rPr>
              <a:t>Katie Jolly</a:t>
            </a:r>
            <a:endParaRPr lang="es-CL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BBD5697-754F-4499-6484-022EBC827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4618"/>
            <a:ext cx="10515600" cy="1325563"/>
          </a:xfrm>
        </p:spPr>
        <p:txBody>
          <a:bodyPr/>
          <a:lstStyle/>
          <a:p>
            <a:r>
              <a:rPr lang="es-CL" dirty="0"/>
              <a:t>Ráster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88A7E2B0-5592-380D-318D-1FBC2B74C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55118"/>
            <a:ext cx="5181600" cy="4351338"/>
          </a:xfrm>
        </p:spPr>
        <p:txBody>
          <a:bodyPr>
            <a:norm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B0509030403020204" pitchFamily="49" charset="0"/>
              </a:rPr>
              <a:t>Imágenes satelitales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B0509030403020204" pitchFamily="49" charset="0"/>
              </a:rPr>
              <a:t>Modelos climáticos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B0509030403020204" pitchFamily="49" charset="0"/>
              </a:rPr>
              <a:t>Interpolaciones espaciales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B0509030403020204" pitchFamily="49" charset="0"/>
              </a:rPr>
              <a:t>Imágenes aéreas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B0509030403020204" pitchFamily="49" charset="0"/>
              </a:rPr>
              <a:t>Modelos de elevación digital</a:t>
            </a:r>
          </a:p>
          <a:p>
            <a:pPr marL="285750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B0509030403020204" pitchFamily="49" charset="0"/>
              </a:rPr>
              <a:t>Usos de suelo</a:t>
            </a:r>
          </a:p>
          <a:p>
            <a:pPr marL="0" indent="0" fontAlgn="base">
              <a:spcBef>
                <a:spcPts val="0"/>
              </a:spcBef>
              <a:buNone/>
            </a:pPr>
            <a:endParaRPr lang="es-CL" sz="2800" b="0" i="0" u="none" strike="noStrike" dirty="0">
              <a:solidFill>
                <a:srgbClr val="424242"/>
              </a:solidFill>
              <a:effectLst/>
              <a:latin typeface="Source Code Pro" panose="020F050202020403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3562BFC-7599-79B3-9803-632E1DB89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63" y="1706250"/>
            <a:ext cx="50800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79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BBD5697-754F-4499-6484-022EBC827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4618"/>
            <a:ext cx="10515600" cy="1325563"/>
          </a:xfrm>
        </p:spPr>
        <p:txBody>
          <a:bodyPr/>
          <a:lstStyle/>
          <a:p>
            <a:r>
              <a:rPr lang="es-CL" dirty="0"/>
              <a:t>Formatos</a:t>
            </a:r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EF5E2F9C-9E3A-CA2F-AAF8-AA02DABBBE9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59687305"/>
              </p:ext>
            </p:extLst>
          </p:nvPr>
        </p:nvGraphicFramePr>
        <p:xfrm>
          <a:off x="997527" y="1825625"/>
          <a:ext cx="10356272" cy="3200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178136">
                  <a:extLst>
                    <a:ext uri="{9D8B030D-6E8A-4147-A177-3AD203B41FA5}">
                      <a16:colId xmlns:a16="http://schemas.microsoft.com/office/drawing/2014/main" val="219572199"/>
                    </a:ext>
                  </a:extLst>
                </a:gridCol>
                <a:gridCol w="5178136">
                  <a:extLst>
                    <a:ext uri="{9D8B030D-6E8A-4147-A177-3AD203B41FA5}">
                      <a16:colId xmlns:a16="http://schemas.microsoft.com/office/drawing/2014/main" val="1945789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sz="3600" dirty="0"/>
                        <a:t>Vectorial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3600" dirty="0"/>
                        <a:t>Ráster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509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3600" dirty="0" err="1"/>
                        <a:t>Shapefile</a:t>
                      </a:r>
                      <a:r>
                        <a:rPr lang="es-CL" sz="3600" dirty="0"/>
                        <a:t> (.</a:t>
                      </a:r>
                      <a:r>
                        <a:rPr lang="es-CL" sz="3600" dirty="0" err="1"/>
                        <a:t>shp</a:t>
                      </a:r>
                      <a:r>
                        <a:rPr lang="es-CL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3600" dirty="0" err="1"/>
                        <a:t>Geotiff</a:t>
                      </a:r>
                      <a:r>
                        <a:rPr lang="es-CL" sz="3600" dirty="0"/>
                        <a:t> (.</a:t>
                      </a:r>
                      <a:r>
                        <a:rPr lang="es-CL" sz="3600" dirty="0" err="1"/>
                        <a:t>tif</a:t>
                      </a:r>
                      <a:r>
                        <a:rPr lang="es-CL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254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3600" dirty="0" err="1"/>
                        <a:t>Geojson</a:t>
                      </a:r>
                      <a:r>
                        <a:rPr lang="es-CL" sz="3600" dirty="0"/>
                        <a:t> (.</a:t>
                      </a:r>
                      <a:r>
                        <a:rPr lang="es-CL" sz="3600" dirty="0" err="1"/>
                        <a:t>geojson</a:t>
                      </a:r>
                      <a:r>
                        <a:rPr lang="es-CL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3600" dirty="0" err="1"/>
                        <a:t>Netcdf</a:t>
                      </a:r>
                      <a:r>
                        <a:rPr lang="es-CL" sz="3600" dirty="0"/>
                        <a:t> (.</a:t>
                      </a:r>
                      <a:r>
                        <a:rPr lang="es-CL" sz="3600" dirty="0" err="1"/>
                        <a:t>nc</a:t>
                      </a:r>
                      <a:r>
                        <a:rPr lang="es-CL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42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3600" dirty="0" err="1"/>
                        <a:t>json</a:t>
                      </a:r>
                      <a:r>
                        <a:rPr lang="es-CL" sz="3600" dirty="0"/>
                        <a:t> (.</a:t>
                      </a:r>
                      <a:r>
                        <a:rPr lang="es-CL" sz="3600" dirty="0" err="1"/>
                        <a:t>json</a:t>
                      </a:r>
                      <a:r>
                        <a:rPr lang="es-CL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3600" dirty="0" err="1"/>
                        <a:t>hdf</a:t>
                      </a:r>
                      <a:r>
                        <a:rPr lang="es-CL" sz="3600" dirty="0"/>
                        <a:t> (.</a:t>
                      </a:r>
                      <a:r>
                        <a:rPr lang="es-CL" sz="3600" dirty="0" err="1"/>
                        <a:t>hdf</a:t>
                      </a:r>
                      <a:r>
                        <a:rPr lang="es-CL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612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3600" dirty="0"/>
                        <a:t>texto (.</a:t>
                      </a:r>
                      <a:r>
                        <a:rPr lang="es-CL" sz="3600" dirty="0" err="1"/>
                        <a:t>csv</a:t>
                      </a:r>
                      <a:r>
                        <a:rPr lang="es-CL" sz="3600" dirty="0"/>
                        <a:t>, .</a:t>
                      </a:r>
                      <a:r>
                        <a:rPr lang="es-CL" sz="3600" dirty="0" err="1"/>
                        <a:t>txt</a:t>
                      </a:r>
                      <a:r>
                        <a:rPr lang="es-CL" sz="3600" dirty="0"/>
                        <a:t>, .xlsx …)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3600" dirty="0" err="1"/>
                        <a:t>ascii</a:t>
                      </a:r>
                      <a:r>
                        <a:rPr lang="es-CL" sz="3600" dirty="0"/>
                        <a:t> (.</a:t>
                      </a:r>
                      <a:r>
                        <a:rPr lang="es-CL" sz="3600" dirty="0" err="1"/>
                        <a:t>asc</a:t>
                      </a:r>
                      <a:r>
                        <a:rPr lang="es-CL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2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1499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8E7D6F0-7F6C-DF22-8ECA-E7C85AF2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Proyección Geográfica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D4FEE271-D638-6788-0F1D-B09020CA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5223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BBD5697-754F-4499-6484-022EBC827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4618"/>
            <a:ext cx="10515600" cy="1325563"/>
          </a:xfrm>
        </p:spPr>
        <p:txBody>
          <a:bodyPr/>
          <a:lstStyle/>
          <a:p>
            <a:r>
              <a:rPr lang="es-CL" dirty="0"/>
              <a:t>TIPOS DE PROYECCIONES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88A7E2B0-5592-380D-318D-1FBC2B74C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255118"/>
            <a:ext cx="10515599" cy="4351338"/>
          </a:xfrm>
        </p:spPr>
        <p:txBody>
          <a:bodyPr>
            <a:norm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B0509030403020204" pitchFamily="49" charset="0"/>
              </a:rPr>
              <a:t>GEOGRÁFICA: (</a:t>
            </a:r>
            <a:r>
              <a:rPr lang="es-CL" sz="2800" b="0" i="0" u="none" strike="noStrike" dirty="0" err="1">
                <a:solidFill>
                  <a:srgbClr val="424242"/>
                </a:solidFill>
                <a:effectLst/>
                <a:latin typeface="Source Code Pro" panose="020B0509030403020204" pitchFamily="49" charset="0"/>
              </a:rPr>
              <a:t>lat</a:t>
            </a: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lang="es-CL" sz="2800" b="0" i="0" u="none" strike="noStrike" dirty="0" err="1">
                <a:solidFill>
                  <a:srgbClr val="424242"/>
                </a:solidFill>
                <a:effectLst/>
                <a:latin typeface="Source Code Pro" panose="020B0509030403020204" pitchFamily="49" charset="0"/>
              </a:rPr>
              <a:t>lon</a:t>
            </a: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B0509030403020204" pitchFamily="49" charset="0"/>
              </a:rPr>
              <a:t>) 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s-CL" b="0" i="0" u="none" strike="noStrike" dirty="0">
                <a:solidFill>
                  <a:srgbClr val="424242"/>
                </a:solidFill>
                <a:effectLst/>
                <a:latin typeface="Source Code Pro" panose="020B0509030403020204" pitchFamily="49" charset="0"/>
              </a:rPr>
              <a:t>Representa la tierra como una esfera o una elipse.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s-CL" dirty="0">
                <a:solidFill>
                  <a:srgbClr val="424242"/>
                </a:solidFill>
                <a:latin typeface="Source Code Pro" panose="020B0509030403020204" pitchFamily="49" charset="0"/>
              </a:rPr>
              <a:t>Su unidad de medida son grados</a:t>
            </a:r>
          </a:p>
          <a:p>
            <a:pPr marL="457200" lvl="1" indent="0" fontAlgn="base">
              <a:spcBef>
                <a:spcPts val="0"/>
              </a:spcBef>
              <a:buNone/>
            </a:pPr>
            <a:r>
              <a:rPr lang="es-CL" b="0" i="0" u="none" strike="noStrike" dirty="0">
                <a:solidFill>
                  <a:srgbClr val="424242"/>
                </a:solidFill>
                <a:effectLst/>
                <a:latin typeface="Source Code Pro" panose="020B0509030403020204" pitchFamily="49" charset="0"/>
              </a:rPr>
              <a:t> </a:t>
            </a:r>
            <a:endParaRPr lang="es-CL" dirty="0">
              <a:solidFill>
                <a:srgbClr val="424242"/>
              </a:solidFill>
              <a:latin typeface="Source Code Pro" panose="020F050202020403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L" sz="2800" b="0" i="0" u="none" strike="noStrike" dirty="0">
                <a:solidFill>
                  <a:srgbClr val="424242"/>
                </a:solidFill>
                <a:effectLst/>
                <a:latin typeface="Source Code Pro" panose="020F0502020204030204" pitchFamily="34" charset="0"/>
              </a:rPr>
              <a:t>PROYECTADA: (x, y)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s-CL" dirty="0">
                <a:solidFill>
                  <a:srgbClr val="424242"/>
                </a:solidFill>
                <a:latin typeface="Source Code Pro" panose="020F0502020204030204" pitchFamily="34" charset="0"/>
              </a:rPr>
              <a:t>Representa la tierra como un plano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s-CL" b="0" i="0" u="none" strike="noStrike" dirty="0">
                <a:solidFill>
                  <a:srgbClr val="424242"/>
                </a:solidFill>
                <a:effectLst/>
                <a:latin typeface="Source Code Pro" panose="020F0502020204030204" pitchFamily="34" charset="0"/>
              </a:rPr>
              <a:t>Su unidad de medida son metros</a:t>
            </a:r>
            <a:endParaRPr lang="es-CL" b="0" i="0" u="none" strike="noStrike" dirty="0">
              <a:solidFill>
                <a:srgbClr val="424242"/>
              </a:solidFill>
              <a:effectLst/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8116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307</Words>
  <Application>Microsoft Macintosh PowerPoint</Application>
  <PresentationFormat>Panorámica</PresentationFormat>
  <Paragraphs>71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Source Code Pro</vt:lpstr>
      <vt:lpstr>Space Grotesk</vt:lpstr>
      <vt:lpstr>Space Grotesk Light</vt:lpstr>
      <vt:lpstr>Ubuntu</vt:lpstr>
      <vt:lpstr>Tema de Office</vt:lpstr>
      <vt:lpstr>Presentación de PowerPoint</vt:lpstr>
      <vt:lpstr>Introducción al Análisis de Datos Geoespaciales</vt:lpstr>
      <vt:lpstr>Presentación de PowerPoint</vt:lpstr>
      <vt:lpstr>Tipos de datos geoespaciales</vt:lpstr>
      <vt:lpstr>VECTORES</vt:lpstr>
      <vt:lpstr>Ráster</vt:lpstr>
      <vt:lpstr>Formatos</vt:lpstr>
      <vt:lpstr>Proyección Geográfica</vt:lpstr>
      <vt:lpstr>TIPOS DE PROYECCIONES</vt:lpstr>
      <vt:lpstr>PROYECTADAS</vt:lpstr>
      <vt:lpstr>EPSG</vt:lpstr>
      <vt:lpstr>Paquetes</vt:lpstr>
      <vt:lpstr>VECTORES: geopandas</vt:lpstr>
      <vt:lpstr>RÁSTER: rasterio/xarray/…</vt:lpstr>
      <vt:lpstr>¿Por qué programar?</vt:lpstr>
      <vt:lpstr>Presentación de PowerPoint</vt:lpstr>
      <vt:lpstr>Vamos!</vt:lpstr>
      <vt:lpstr>Enlaces de Interés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FELIPE EDUARDO CONTRERAS FERNANDEZ</dc:creator>
  <cp:lastModifiedBy>Stephy 🦄</cp:lastModifiedBy>
  <cp:revision>11</cp:revision>
  <dcterms:created xsi:type="dcterms:W3CDTF">2023-01-25T22:50:52Z</dcterms:created>
  <dcterms:modified xsi:type="dcterms:W3CDTF">2024-01-18T22:55:50Z</dcterms:modified>
</cp:coreProperties>
</file>